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7772400" cy="10058400"/>
  <p:notesSz cx="6670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67A"/>
    <a:srgbClr val="A3A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018" autoAdjust="0"/>
    <p:restoredTop sz="94947" autoAdjust="0"/>
  </p:normalViewPr>
  <p:slideViewPr>
    <p:cSldViewPr snapToGrid="0">
      <p:cViewPr>
        <p:scale>
          <a:sx n="100" d="100"/>
          <a:sy n="100" d="100"/>
        </p:scale>
        <p:origin x="2328" y="-198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298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34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272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739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771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302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936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047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714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793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57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69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tel:96/552-65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, green, person, table&#10;&#10;Description automatically generated">
            <a:extLst>
              <a:ext uri="{FF2B5EF4-FFF2-40B4-BE49-F238E27FC236}">
                <a16:creationId xmlns:a16="http://schemas.microsoft.com/office/drawing/2014/main" id="{CC40FD9A-6BBE-4918-82E0-29E853FB95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4" r="1" b="75146"/>
          <a:stretch/>
        </p:blipFill>
        <p:spPr>
          <a:xfrm>
            <a:off x="0" y="0"/>
            <a:ext cx="7772400" cy="2554681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41FD4E3-5CD5-409B-A8C8-AE21715794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190" y="4594723"/>
            <a:ext cx="3420707" cy="8137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572F72C-85E6-4685-AC41-36EC574DE294}"/>
              </a:ext>
            </a:extLst>
          </p:cNvPr>
          <p:cNvSpPr txBox="1"/>
          <p:nvPr/>
        </p:nvSpPr>
        <p:spPr>
          <a:xfrm>
            <a:off x="1408667" y="2631874"/>
            <a:ext cx="5003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solidFill>
                  <a:srgbClr val="00767A"/>
                </a:solidFill>
                <a:latin typeface="Bebas Neue Pro Exp Eb" panose="020B0706020202050201" pitchFamily="34" charset="0"/>
              </a:rPr>
              <a:t>Téged keresünk!</a:t>
            </a:r>
          </a:p>
          <a:p>
            <a:pPr algn="ctr"/>
            <a:endParaRPr lang="en-US" sz="2800" b="1" dirty="0">
              <a:solidFill>
                <a:srgbClr val="00767A"/>
              </a:solidFill>
              <a:latin typeface="Bebas Neue Pro Exp Eb" panose="020B0706020202050201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D0CE0F-E1F9-42F7-85EB-F526AF2584F9}"/>
              </a:ext>
            </a:extLst>
          </p:cNvPr>
          <p:cNvSpPr txBox="1"/>
          <p:nvPr/>
        </p:nvSpPr>
        <p:spPr>
          <a:xfrm>
            <a:off x="5722706" y="6606283"/>
            <a:ext cx="1797977" cy="1051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lang="en-US" sz="15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Apply in Person!</a:t>
            </a:r>
            <a:br>
              <a:rPr lang="en-US" sz="15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15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December 12, 2020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 8 a.m. – 2 p.m.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1500 Freeman Ave.,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Athens, AL 35613</a:t>
            </a: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FBFEEDC2-A6EB-43A2-95DC-667E1BB35035}"/>
              </a:ext>
            </a:extLst>
          </p:cNvPr>
          <p:cNvSpPr txBox="1"/>
          <p:nvPr/>
        </p:nvSpPr>
        <p:spPr>
          <a:xfrm>
            <a:off x="300446" y="3445523"/>
            <a:ext cx="7220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</a:t>
            </a:r>
            <a:r>
              <a:rPr lang="hu-HU" sz="1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Federal</a:t>
            </a:r>
            <a:r>
              <a:rPr lang="hu-HU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Mogul Hungary Kft-nél, a </a:t>
            </a:r>
            <a:r>
              <a:rPr lang="hu-HU" sz="1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Tenneco</a:t>
            </a:r>
            <a:r>
              <a:rPr lang="hu-HU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csoport tagja, gumi és gumi-fém tömítések előállításával és hővédőpajzsok gyártásával foglalkozunk. Termékeink jobban körül vesznek téged is, mint azt hinnéd, hiszen a gépjárműtől a nehézgépjárműveken át az elektromos autóig jelen vagyunk. </a:t>
            </a:r>
            <a:r>
              <a:rPr lang="hu-HU" sz="1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Légy TE is ennek a nagy, és meghatározó családnak a tagja nálunk, Kunszigeten!</a:t>
            </a:r>
            <a:endParaRPr lang="en-US" sz="1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8" name="Csoportba foglalás 17">
            <a:extLst>
              <a:ext uri="{FF2B5EF4-FFF2-40B4-BE49-F238E27FC236}">
                <a16:creationId xmlns:a16="http://schemas.microsoft.com/office/drawing/2014/main" id="{FDB94612-ECDA-4CBC-8025-CBE00C0DEBCB}"/>
              </a:ext>
            </a:extLst>
          </p:cNvPr>
          <p:cNvGrpSpPr/>
          <p:nvPr/>
        </p:nvGrpSpPr>
        <p:grpSpPr>
          <a:xfrm>
            <a:off x="3712709" y="9498744"/>
            <a:ext cx="4059692" cy="664347"/>
            <a:chOff x="3679517" y="13514001"/>
            <a:chExt cx="4059692" cy="675422"/>
          </a:xfrm>
        </p:grpSpPr>
        <p:sp>
          <p:nvSpPr>
            <p:cNvPr id="19" name="Rectangle 9">
              <a:extLst>
                <a:ext uri="{FF2B5EF4-FFF2-40B4-BE49-F238E27FC236}">
                  <a16:creationId xmlns:a16="http://schemas.microsoft.com/office/drawing/2014/main" id="{2AAEB9DF-A064-4033-BB8E-E25D38E82553}"/>
                </a:ext>
              </a:extLst>
            </p:cNvPr>
            <p:cNvSpPr/>
            <p:nvPr/>
          </p:nvSpPr>
          <p:spPr>
            <a:xfrm>
              <a:off x="3679517" y="13514001"/>
              <a:ext cx="4059692" cy="565080"/>
            </a:xfrm>
            <a:prstGeom prst="rect">
              <a:avLst/>
            </a:prstGeom>
            <a:solidFill>
              <a:srgbClr val="0076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8">
              <a:extLst>
                <a:ext uri="{FF2B5EF4-FFF2-40B4-BE49-F238E27FC236}">
                  <a16:creationId xmlns:a16="http://schemas.microsoft.com/office/drawing/2014/main" id="{3777C7C6-0A93-466D-9BDE-13F5E50B1A38}"/>
                </a:ext>
              </a:extLst>
            </p:cNvPr>
            <p:cNvSpPr txBox="1"/>
            <p:nvPr/>
          </p:nvSpPr>
          <p:spPr>
            <a:xfrm>
              <a:off x="3853007" y="13532317"/>
              <a:ext cx="3354905" cy="657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b="1" dirty="0">
                  <a:solidFill>
                    <a:srgbClr val="A3AE2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Tel:96/552-656</a:t>
              </a:r>
              <a:endParaRPr lang="hu-HU" sz="1200" b="1" dirty="0">
                <a:solidFill>
                  <a:srgbClr val="A3AE2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hu-HU" sz="1200" b="1" dirty="0" err="1">
                  <a:solidFill>
                    <a:srgbClr val="A3AE2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Email:kunsziget.job@tenneco.com</a:t>
              </a:r>
              <a:endParaRPr lang="hu-HU" sz="1200" b="1" dirty="0">
                <a:solidFill>
                  <a:srgbClr val="A3AE2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endParaRPr lang="en-US" sz="1200" dirty="0">
                <a:solidFill>
                  <a:srgbClr val="A3AE2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0" name="Rectangle 9">
            <a:extLst>
              <a:ext uri="{FF2B5EF4-FFF2-40B4-BE49-F238E27FC236}">
                <a16:creationId xmlns:a16="http://schemas.microsoft.com/office/drawing/2014/main" id="{D71F8ED8-0DCB-4AE3-B88A-1652B6333975}"/>
              </a:ext>
            </a:extLst>
          </p:cNvPr>
          <p:cNvSpPr/>
          <p:nvPr/>
        </p:nvSpPr>
        <p:spPr>
          <a:xfrm>
            <a:off x="1" y="9498744"/>
            <a:ext cx="4007059" cy="555814"/>
          </a:xfrm>
          <a:prstGeom prst="rect">
            <a:avLst/>
          </a:prstGeom>
          <a:solidFill>
            <a:srgbClr val="0076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8">
            <a:extLst>
              <a:ext uri="{FF2B5EF4-FFF2-40B4-BE49-F238E27FC236}">
                <a16:creationId xmlns:a16="http://schemas.microsoft.com/office/drawing/2014/main" id="{B5D28A5F-C722-417E-84BA-7C9FD43C0391}"/>
              </a:ext>
            </a:extLst>
          </p:cNvPr>
          <p:cNvSpPr txBox="1"/>
          <p:nvPr/>
        </p:nvSpPr>
        <p:spPr>
          <a:xfrm>
            <a:off x="1" y="9556918"/>
            <a:ext cx="3886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b="1" dirty="0">
                <a:solidFill>
                  <a:srgbClr val="A3AE2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FELVÉTEL minden KEDDEN 09:00 órakor</a:t>
            </a:r>
          </a:p>
          <a:p>
            <a:pPr algn="ctr"/>
            <a:r>
              <a:rPr lang="hu-HU" sz="1200" b="1" dirty="0">
                <a:solidFill>
                  <a:srgbClr val="A3AE2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Kunsziget, Fő u. 51.</a:t>
            </a:r>
            <a:endParaRPr lang="en-US" sz="1200" dirty="0">
              <a:solidFill>
                <a:srgbClr val="A3AE2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3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55EBDCB3-63D2-4767-829C-119A48AE24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375" y="1531704"/>
            <a:ext cx="3048196" cy="725147"/>
          </a:xfrm>
          <a:prstGeom prst="rect">
            <a:avLst/>
          </a:prstGeom>
        </p:spPr>
      </p:pic>
      <p:pic>
        <p:nvPicPr>
          <p:cNvPr id="21" name="Picture 4" descr="A picture containing person, green, person, table&#10;&#10;Description automatically generated">
            <a:extLst>
              <a:ext uri="{FF2B5EF4-FFF2-40B4-BE49-F238E27FC236}">
                <a16:creationId xmlns:a16="http://schemas.microsoft.com/office/drawing/2014/main" id="{12CA1B51-BBD4-4C61-928E-AE50FFADEC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37" t="212" b="97891"/>
          <a:stretch/>
        </p:blipFill>
        <p:spPr>
          <a:xfrm>
            <a:off x="7241104" y="9503880"/>
            <a:ext cx="533400" cy="550678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456F93C2-FD12-4BEE-9468-45163EB63721}"/>
              </a:ext>
            </a:extLst>
          </p:cNvPr>
          <p:cNvSpPr txBox="1"/>
          <p:nvPr/>
        </p:nvSpPr>
        <p:spPr>
          <a:xfrm>
            <a:off x="2943154" y="2968220"/>
            <a:ext cx="1934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solidFill>
                  <a:srgbClr val="A3AE2E"/>
                </a:solidFill>
              </a:rPr>
              <a:t>GÉPKEZELŐ</a:t>
            </a:r>
            <a:endParaRPr lang="en-US" sz="2400" b="1" dirty="0">
              <a:solidFill>
                <a:srgbClr val="A3AE2E"/>
              </a:solidFill>
              <a:latin typeface="Bebas Neue Pro Exp Eb" panose="020B0706020202050201" pitchFamily="34" charset="0"/>
            </a:endParaRP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600BCCB7-001A-45D2-8656-600888D059BB}"/>
              </a:ext>
            </a:extLst>
          </p:cNvPr>
          <p:cNvSpPr txBox="1"/>
          <p:nvPr/>
        </p:nvSpPr>
        <p:spPr>
          <a:xfrm>
            <a:off x="430342" y="4539145"/>
            <a:ext cx="6637225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1200" b="1" dirty="0">
                <a:solidFill>
                  <a:srgbClr val="00767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 lesz a dolgod?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Gumiipari termékeket fogsz gyártani, a megadott ütemterv alapján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Gyártáshoz kapcsolódóan dokumentációt fogsz vezetni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Az általad gyártott termékek minőségét fogod ellenőrizni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Elhivatottsággal és lelkesedéssel egyre több gép működését fogod megtanulni, amivel a béred növekedni fog</a:t>
            </a:r>
          </a:p>
          <a:p>
            <a:endParaRPr lang="hu-HU" sz="1200" dirty="0"/>
          </a:p>
          <a:p>
            <a:r>
              <a:rPr lang="hu-HU" sz="1200" b="1" dirty="0">
                <a:solidFill>
                  <a:srgbClr val="00767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munkakör betöltéséhez szükséges</a:t>
            </a:r>
            <a:r>
              <a:rPr lang="hu-HU" sz="120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Minimum </a:t>
            </a:r>
            <a:r>
              <a:rPr lang="hu-HU" sz="1200" b="1" dirty="0"/>
              <a:t>általános iskolai </a:t>
            </a:r>
            <a:r>
              <a:rPr lang="hu-HU" sz="1200" dirty="0"/>
              <a:t>végzettség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1" dirty="0"/>
              <a:t>Több műszak </a:t>
            </a:r>
            <a:r>
              <a:rPr lang="hu-HU" sz="1200" dirty="0"/>
              <a:t>vállalása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Autóipari tapasztalat előny - </a:t>
            </a:r>
            <a:r>
              <a:rPr lang="hu-HU" sz="1200" b="1" dirty="0"/>
              <a:t>magasabb kezdő bér</a:t>
            </a:r>
            <a:r>
              <a:rPr lang="hu-HU" sz="1200" dirty="0"/>
              <a:t>!</a:t>
            </a:r>
          </a:p>
          <a:p>
            <a:endParaRPr lang="hu-HU" sz="1200" dirty="0"/>
          </a:p>
          <a:p>
            <a:pPr algn="just"/>
            <a:r>
              <a:rPr lang="hu-HU" sz="1200" b="1" dirty="0">
                <a:solidFill>
                  <a:srgbClr val="00767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Amit kínálunk: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Minimum kezdő bér 3 műszakos munkarendben: bruttó </a:t>
            </a:r>
            <a:r>
              <a:rPr lang="hu-HU" sz="1200" b="1" dirty="0">
                <a:ea typeface="Open Sans" panose="020B0606030504020204" pitchFamily="34" charset="0"/>
                <a:cs typeface="Open Sans" panose="020B0606030504020204" pitchFamily="34" charset="0"/>
              </a:rPr>
              <a:t>335.000 Ft-tól</a:t>
            </a: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*</a:t>
            </a:r>
          </a:p>
          <a:p>
            <a:pPr marL="85725" indent="95250" algn="just"/>
            <a:r>
              <a:rPr lang="hu-HU" sz="1000" dirty="0">
                <a:ea typeface="Open Sans" panose="020B0606030504020204" pitchFamily="34" charset="0"/>
                <a:cs typeface="Open Sans" panose="020B0606030504020204" pitchFamily="34" charset="0"/>
              </a:rPr>
              <a:t>*Minimum kezdő alapórabér, műszakpótlékkal, bónusszal, túlóra nélkül, 174 órára számítva.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b="1" dirty="0">
                <a:ea typeface="Open Sans" panose="020B0606030504020204" pitchFamily="34" charset="0"/>
                <a:cs typeface="Open Sans" panose="020B0606030504020204" pitchFamily="34" charset="0"/>
              </a:rPr>
              <a:t>További 6*10% bónusz kifizetése </a:t>
            </a: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hu-HU" sz="1200" dirty="0" err="1">
                <a:ea typeface="Open Sans" panose="020B0606030504020204" pitchFamily="34" charset="0"/>
                <a:cs typeface="Open Sans" panose="020B0606030504020204" pitchFamily="34" charset="0"/>
              </a:rPr>
              <a:t>félévente</a:t>
            </a: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hu-HU" sz="1200" b="1" dirty="0"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karácsony előtt és nyáron)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Megtartási bónusz 3 hónap után bruttó </a:t>
            </a:r>
            <a:r>
              <a:rPr lang="hu-HU" sz="1200" b="1" dirty="0">
                <a:ea typeface="Open Sans" panose="020B0606030504020204" pitchFamily="34" charset="0"/>
                <a:cs typeface="Open Sans" panose="020B0606030504020204" pitchFamily="34" charset="0"/>
              </a:rPr>
              <a:t>50.000 Ft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 err="1">
                <a:ea typeface="Open Sans" panose="020B0606030504020204" pitchFamily="34" charset="0"/>
                <a:cs typeface="Open Sans" panose="020B0606030504020204" pitchFamily="34" charset="0"/>
              </a:rPr>
              <a:t>Cafeteria</a:t>
            </a: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 bruttó </a:t>
            </a:r>
            <a:r>
              <a:rPr lang="hu-HU" sz="1200" b="1" dirty="0">
                <a:ea typeface="Open Sans" panose="020B0606030504020204" pitchFamily="34" charset="0"/>
                <a:cs typeface="Open Sans" panose="020B0606030504020204" pitchFamily="34" charset="0"/>
              </a:rPr>
              <a:t>303.500 Ft/év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Karrierlehetőség (már 1 év után gépkezelő-gépbeállító, gépbeállító pozícióba kerülhetsz!)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Képzési lehetőségek (targoncás jogosítvány, darukezelő tanfolyam, stb.)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Munkabér-előleg igénylési lehetőség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Ingyenes céges buszjáratok munkarendhez igazodva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Kedvezményes telefon flotta csomag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Baleset biztosítás, 24 órás ambulancia szolgáltatás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Covid-19 oltópont (családtagok részére is!)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Saját állományban történő foglalkoztatás</a:t>
            </a:r>
            <a:endParaRPr lang="hu-HU" sz="1200" dirty="0"/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8436B612-9445-43EE-BD6C-C595F297DB3F}"/>
              </a:ext>
            </a:extLst>
          </p:cNvPr>
          <p:cNvSpPr txBox="1"/>
          <p:nvPr/>
        </p:nvSpPr>
        <p:spPr>
          <a:xfrm>
            <a:off x="1879116" y="4066409"/>
            <a:ext cx="4014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i="1" dirty="0">
                <a:solidFill>
                  <a:srgbClr val="A3AE2E"/>
                </a:solidFill>
              </a:rPr>
              <a:t>Tegyük együtt jobbá a holnapot!</a:t>
            </a:r>
            <a:endParaRPr lang="en-US" b="1" i="1" dirty="0">
              <a:solidFill>
                <a:srgbClr val="A3AE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162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PermissionLevels xmlns="165dbf31-df80-4bd9-9cd8-7442950f5a68" xsi:nil="true"/>
    <MigrationWizId xmlns="165dbf31-df80-4bd9-9cd8-7442950f5a68" xsi:nil="true"/>
    <MigrationWizIdPermissions xmlns="165dbf31-df80-4bd9-9cd8-7442950f5a68" xsi:nil="true"/>
    <MigrationWizIdDocumentLibraryPermissions xmlns="165dbf31-df80-4bd9-9cd8-7442950f5a68" xsi:nil="true"/>
    <MigrationWizIdSecurityGroups xmlns="165dbf31-df80-4bd9-9cd8-7442950f5a6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DA86B8163DD44CA6E000C6771BCAAF" ma:contentTypeVersion="17" ma:contentTypeDescription="Create a new document." ma:contentTypeScope="" ma:versionID="346f23e72bf74eed42e3f204f72aa9c9">
  <xsd:schema xmlns:xsd="http://www.w3.org/2001/XMLSchema" xmlns:xs="http://www.w3.org/2001/XMLSchema" xmlns:p="http://schemas.microsoft.com/office/2006/metadata/properties" xmlns:ns3="165dbf31-df80-4bd9-9cd8-7442950f5a68" xmlns:ns4="d29eba70-4fa3-4e83-9fa4-1d4ddf9599a7" targetNamespace="http://schemas.microsoft.com/office/2006/metadata/properties" ma:root="true" ma:fieldsID="e90d621a91994c268ecf83bdb237f0d5" ns3:_="" ns4:_="">
    <xsd:import namespace="165dbf31-df80-4bd9-9cd8-7442950f5a68"/>
    <xsd:import namespace="d29eba70-4fa3-4e83-9fa4-1d4ddf9599a7"/>
    <xsd:element name="properties">
      <xsd:complexType>
        <xsd:sequence>
          <xsd:element name="documentManagement">
            <xsd:complexType>
              <xsd:all>
                <xsd:element ref="ns3:MigrationWizId" minOccurs="0"/>
                <xsd:element ref="ns3:MigrationWizIdPermissions" minOccurs="0"/>
                <xsd:element ref="ns3:MigrationWizIdPermissionLevels" minOccurs="0"/>
                <xsd:element ref="ns3:MigrationWizIdDocumentLibraryPermissions" minOccurs="0"/>
                <xsd:element ref="ns3:MigrationWizIdSecurityGroup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5dbf31-df80-4bd9-9cd8-7442950f5a68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10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11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12" nillable="true" ma:displayName="MigrationWizIdSecurityGroups" ma:internalName="MigrationWizIdSecurityGroups">
      <xsd:simpleType>
        <xsd:restriction base="dms:Text"/>
      </xsd:simpleType>
    </xsd:element>
    <xsd:element name="MediaServiceMetadata" ma:index="1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1" nillable="true" ma:displayName="Tags" ma:internalName="MediaServiceAutoTags" ma:readOnly="true">
      <xsd:simpleType>
        <xsd:restriction base="dms:Text"/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9eba70-4fa3-4e83-9fa4-1d4ddf9599a7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3AEA88-C0C7-4075-B687-538AD8D099AF}">
  <ds:schemaRefs>
    <ds:schemaRef ds:uri="d29eba70-4fa3-4e83-9fa4-1d4ddf9599a7"/>
    <ds:schemaRef ds:uri="165dbf31-df80-4bd9-9cd8-7442950f5a68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11C74E4-AC8A-4FDB-8BC0-715B90FA37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AE50B1-94BB-44C0-9051-BE72D0B66D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5dbf31-df80-4bd9-9cd8-7442950f5a68"/>
    <ds:schemaRef ds:uri="d29eba70-4fa3-4e83-9fa4-1d4ddf9599a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218</TotalTime>
  <Words>294</Words>
  <Application>Microsoft Office PowerPoint</Application>
  <PresentationFormat>Egyéni</PresentationFormat>
  <Paragraphs>38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7" baseType="lpstr">
      <vt:lpstr>Arial</vt:lpstr>
      <vt:lpstr>Bebas Neue Pro Exp Eb</vt:lpstr>
      <vt:lpstr>Calibri</vt:lpstr>
      <vt:lpstr>Calibri Light</vt:lpstr>
      <vt:lpstr>Open Sans</vt:lpstr>
      <vt:lpstr>Office Theme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Gentry, Andrew</dc:creator>
  <cp:lastModifiedBy>Kenyeresne Voros, Rita</cp:lastModifiedBy>
  <cp:revision>32</cp:revision>
  <cp:lastPrinted>2022-07-22T08:30:48Z</cp:lastPrinted>
  <dcterms:created xsi:type="dcterms:W3CDTF">2020-11-18T20:14:46Z</dcterms:created>
  <dcterms:modified xsi:type="dcterms:W3CDTF">2022-08-01T08:10:43Z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0x0101004CDA86B8163DD44CA6E000C6771BCAAF</vt:lpwstr>
  </property>
  <property fmtid="{D5CDD505-2E9C-101B-9397-08002B2CF9AE}" pid="3" name="MSIP_Label_1a027b77-6402-44a8-bb92-e6a893526a1f_Enabled">
    <vt:lpwstr>true</vt:lpwstr>
  </property>
  <property fmtid="{D5CDD505-2E9C-101B-9397-08002B2CF9AE}" pid="4" name="MSIP_Label_1a027b77-6402-44a8-bb92-e6a893526a1f_SetDate">
    <vt:lpwstr>2022-07-22T07:53:27Z</vt:lpwstr>
  </property>
  <property fmtid="{D5CDD505-2E9C-101B-9397-08002B2CF9AE}" pid="5" name="MSIP_Label_1a027b77-6402-44a8-bb92-e6a893526a1f_Method">
    <vt:lpwstr>Standard</vt:lpwstr>
  </property>
  <property fmtid="{D5CDD505-2E9C-101B-9397-08002B2CF9AE}" pid="6" name="MSIP_Label_1a027b77-6402-44a8-bb92-e6a893526a1f_Name">
    <vt:lpwstr>General Not Encrypted Republished</vt:lpwstr>
  </property>
  <property fmtid="{D5CDD505-2E9C-101B-9397-08002B2CF9AE}" pid="7" name="MSIP_Label_1a027b77-6402-44a8-bb92-e6a893526a1f_SiteId">
    <vt:lpwstr>6eec918b-f654-44a7-ac1a-abfdb64e694e</vt:lpwstr>
  </property>
  <property fmtid="{D5CDD505-2E9C-101B-9397-08002B2CF9AE}" pid="8" name="MSIP_Label_1a027b77-6402-44a8-bb92-e6a893526a1f_ActionId">
    <vt:lpwstr>17bc2d10-5d00-42ce-bb83-3c991378c518</vt:lpwstr>
  </property>
  <property fmtid="{D5CDD505-2E9C-101B-9397-08002B2CF9AE}" pid="9" name="MSIP_Label_1a027b77-6402-44a8-bb92-e6a893526a1f_ContentBits">
    <vt:lpwstr>0</vt:lpwstr>
  </property>
</Properties>
</file>